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9" r:id="rId3"/>
    <p:sldId id="257" r:id="rId4"/>
    <p:sldId id="269" r:id="rId5"/>
    <p:sldId id="266" r:id="rId6"/>
    <p:sldId id="261" r:id="rId7"/>
    <p:sldId id="268" r:id="rId8"/>
    <p:sldId id="267" r:id="rId9"/>
    <p:sldId id="264" r:id="rId10"/>
    <p:sldId id="270" r:id="rId11"/>
    <p:sldId id="273" r:id="rId12"/>
    <p:sldId id="271" r:id="rId13"/>
    <p:sldId id="263" r:id="rId14"/>
    <p:sldId id="258" r:id="rId15"/>
    <p:sldId id="294" r:id="rId16"/>
    <p:sldId id="296" r:id="rId17"/>
    <p:sldId id="295" r:id="rId18"/>
    <p:sldId id="274" r:id="rId19"/>
    <p:sldId id="284" r:id="rId20"/>
    <p:sldId id="282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93" r:id="rId29"/>
    <p:sldId id="260" r:id="rId30"/>
    <p:sldId id="281" r:id="rId31"/>
    <p:sldId id="275" r:id="rId32"/>
    <p:sldId id="262" r:id="rId33"/>
    <p:sldId id="265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FB09609-313C-49D2-82B3-CAFEF730320F}">
          <p14:sldIdLst>
            <p14:sldId id="256"/>
            <p14:sldId id="279"/>
            <p14:sldId id="257"/>
            <p14:sldId id="269"/>
            <p14:sldId id="266"/>
            <p14:sldId id="261"/>
            <p14:sldId id="268"/>
            <p14:sldId id="267"/>
            <p14:sldId id="264"/>
            <p14:sldId id="270"/>
            <p14:sldId id="273"/>
            <p14:sldId id="271"/>
            <p14:sldId id="263"/>
            <p14:sldId id="258"/>
            <p14:sldId id="294"/>
            <p14:sldId id="296"/>
            <p14:sldId id="295"/>
            <p14:sldId id="274"/>
            <p14:sldId id="284"/>
            <p14:sldId id="282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60"/>
            <p14:sldId id="281"/>
            <p14:sldId id="275"/>
            <p14:sldId id="262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801"/>
    <a:srgbClr val="006600"/>
    <a:srgbClr val="0066FF"/>
    <a:srgbClr val="25C000"/>
    <a:srgbClr val="A50021"/>
    <a:srgbClr val="FF99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23" autoAdjust="0"/>
    <p:restoredTop sz="94379" autoAdjust="0"/>
  </p:normalViewPr>
  <p:slideViewPr>
    <p:cSldViewPr snapToGrid="0">
      <p:cViewPr varScale="1">
        <p:scale>
          <a:sx n="118" d="100"/>
          <a:sy n="118" d="100"/>
        </p:scale>
        <p:origin x="9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F51F69-1753-489C-AAED-6FF0183C02DF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713982-9CDC-4C29-8D75-85277A6CBC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02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713982-9CDC-4C29-8D75-85277A6CBC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720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713982-9CDC-4C29-8D75-85277A6CBC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37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59751-23DB-4ECC-8736-6D4B984A4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5D4F4E-5B7B-42E6-ACBD-14B130C06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2976F-85D7-4A33-A178-AD66AF104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84B51-7E46-49D3-BD5D-1756E9FA5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4EB073-9C67-4F73-B405-4018CA5E5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664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45D8-D2EA-4AED-8BDA-132D785E2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FAADCC-C65B-4245-ACF4-E3998A5F1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128AD-EF62-4D28-9051-9CC7088FE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2A233-B946-4A48-9F9B-84BFE61FF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D0F97-09EB-4E9F-9D2F-B25DBAF7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8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B542D2-1C04-42F8-A606-2B6A4357EA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80E74-8AA8-4F38-BE14-311AEDDF1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631B6-6F79-460C-8EB2-981E95A23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A3CFD-D16E-413B-945E-AAC31306A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682FB-399C-4D77-B007-42EA0BA36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94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F973-B380-4418-8C28-437CF1F6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A6E7B-8359-4E6C-879D-0BC28215A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9458E-FFAB-40E8-811B-0C60DEC38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58BB2-587D-4E36-99A8-F95AB207A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85600-338B-4E60-8754-ABA793479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23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E5BD-30CD-4D30-B346-881B6F791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2C25D0-C3B7-49BE-A81C-D23631F2B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3B948B-CF79-4651-9777-BC0D95756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9ACBD-CFCE-46C3-9A5B-03960252E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A7D38-25EA-4A6B-9A23-DE9452E8D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201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F09EA-3BEF-44E0-8E21-E6C7868F4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E52F4-CC0C-4588-98F5-ED4BB8430C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D95959-5809-4B2C-B2D4-88DF1AC48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599A4-DF64-48E4-A65A-0847C290F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029F8-01CF-48F8-A126-61A89ACB1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0DF6B-EEB3-45A5-9FE7-BF7BDE4B8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934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797BB-9648-4271-B0C2-73143DE7F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275D94-A1CE-429F-8595-52FC7076C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4BADCA-E790-4560-974C-75B2FF92D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EE1663-9B09-477B-B85B-9F34770195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8F977B-32C0-4F3E-BAB0-8EE3F9456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5D247A-095E-4DB1-9FE6-43A403BDA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9BAE8C-8EFE-497F-A3D1-23E496FA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894A80-ABA5-4567-BE17-A04A965BD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86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BDC0D-B673-4565-807B-3CF719922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98813-F531-460F-921B-1140B817C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471B3-3187-4E1C-ABF2-CE626A455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D3475D-723E-43B4-B216-7CC972F42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63AF0-4A6D-4CEA-8B4C-8FEF964EA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483159-117F-466C-82BE-B3CE0537C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E8DC57-8507-49EA-B0D2-D68B13A5B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542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6031C-4839-477B-87DA-87F0E868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9336B-BB16-44C3-AC17-E0993C7E6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884324-CBED-4678-8319-F2577CC314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F5679-ED08-4E7C-A850-CFBAF268B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0C35D-C35B-4E6C-A8BC-75BC11B4B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351072-765A-4480-8A79-11AAD939D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3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66E8-7F99-4D8E-9238-366762A3B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2B3A0E-2FA0-43EE-8671-69663E99AB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7F83E-2653-48E9-A353-0D2DAE320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092F4-89A2-4EC6-A802-523FBB8B0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24929A-5824-46D6-A750-602F61EAC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44764-2994-4096-8397-32E813422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59FBF1-9855-4E99-BCEE-0E90F111A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77CBFF-B44F-42FE-AC44-2F008B26C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D31D8-534C-464A-AF30-5B14C94FF6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82F55-EBAE-43DA-A56A-6194E8B755E4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BE2957-EDA6-4F34-9B55-43E5054F9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8DA03-B858-4D8D-A79B-36E418C683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C8724-6FA2-4D6D-AD92-54D007B3CB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063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7D892-0AF0-4C3D-BC4C-41513705B0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 the Care and Feeding of Storage Devices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4247A-C006-4657-B161-328B1B61368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Benjamin Brewster</a:t>
            </a:r>
          </a:p>
        </p:txBody>
      </p:sp>
    </p:spTree>
    <p:extLst>
      <p:ext uri="{BB962C8B-B14F-4D97-AF65-F5344CB8AC3E}">
        <p14:creationId xmlns:p14="http://schemas.microsoft.com/office/powerpoint/2010/main" val="31565917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51555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names of the form factors come from the size of the platters</a:t>
            </a:r>
          </a:p>
          <a:p>
            <a:r>
              <a:rPr lang="en-US" dirty="0"/>
              <a:t>SSDs look the same, but don’t have the obvious platter spindle</a:t>
            </a:r>
          </a:p>
          <a:p>
            <a:endParaRPr lang="en-US" dirty="0"/>
          </a:p>
          <a:p>
            <a:r>
              <a:rPr lang="en-US" dirty="0"/>
              <a:t>“3.5 inch”</a:t>
            </a:r>
          </a:p>
          <a:p>
            <a:pPr lvl="1"/>
            <a:r>
              <a:rPr lang="en-US" dirty="0"/>
              <a:t> 4” x 1” x 5.75”</a:t>
            </a:r>
          </a:p>
          <a:p>
            <a:r>
              <a:rPr lang="en-US" dirty="0"/>
              <a:t>aka Desktop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9E91FFE-84BF-45A6-A6B0-77DECB55AD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940" y="1465925"/>
            <a:ext cx="7060709" cy="397164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7D7506-B6F8-4E4A-9A1D-F5F1E95EF966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633529-3F7F-41E7-BB1E-2700084350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358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8758561" cy="4351338"/>
          </a:xfrm>
        </p:spPr>
        <p:txBody>
          <a:bodyPr>
            <a:normAutofit/>
          </a:bodyPr>
          <a:lstStyle/>
          <a:p>
            <a:r>
              <a:rPr lang="en-US" dirty="0"/>
              <a:t>“2.5 inch” :: 2.75” x 0.275-0.75” x 3.945” :: aka Laptop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905462-AC9F-4532-972D-0CE2CB4AF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825" y="2557265"/>
            <a:ext cx="7652553" cy="43007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0ED7A2C-FF4F-456A-A148-C8AB536F96FA}"/>
              </a:ext>
            </a:extLst>
          </p:cNvPr>
          <p:cNvSpPr txBox="1"/>
          <p:nvPr/>
        </p:nvSpPr>
        <p:spPr>
          <a:xfrm>
            <a:off x="9987378" y="6334780"/>
            <a:ext cx="1180607" cy="523220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highwycombe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,</a:t>
            </a: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CC BY-SA 3.0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A575E4-D540-48E2-AC85-6534D0FEE6A4}"/>
              </a:ext>
            </a:extLst>
          </p:cNvPr>
          <p:cNvSpPr txBox="1"/>
          <p:nvPr/>
        </p:nvSpPr>
        <p:spPr>
          <a:xfrm>
            <a:off x="4891022" y="2622140"/>
            <a:ext cx="1787281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SATA connector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D3BA3F7-15EA-4F0A-A2B0-ABF35C56BC13}"/>
              </a:ext>
            </a:extLst>
          </p:cNvPr>
          <p:cNvCxnSpPr>
            <a:cxnSpLocks/>
          </p:cNvCxnSpPr>
          <p:nvPr/>
        </p:nvCxnSpPr>
        <p:spPr>
          <a:xfrm flipH="1">
            <a:off x="5468645" y="3018930"/>
            <a:ext cx="212367" cy="798468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755290E-6283-40A0-A378-D1C2F47D6E4C}"/>
              </a:ext>
            </a:extLst>
          </p:cNvPr>
          <p:cNvSpPr txBox="1"/>
          <p:nvPr/>
        </p:nvSpPr>
        <p:spPr>
          <a:xfrm>
            <a:off x="2641231" y="2557265"/>
            <a:ext cx="1646807" cy="923330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External hard drive enclosure circuit board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3DD14D9-6E7B-4F9B-A73F-81FE1EF2C54D}"/>
              </a:ext>
            </a:extLst>
          </p:cNvPr>
          <p:cNvCxnSpPr>
            <a:cxnSpLocks/>
          </p:cNvCxnSpPr>
          <p:nvPr/>
        </p:nvCxnSpPr>
        <p:spPr>
          <a:xfrm>
            <a:off x="4288038" y="3165017"/>
            <a:ext cx="789990" cy="30855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E9CC962-C9E9-4211-9DC5-27952322392C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A09D17-B245-4D78-8038-BDF89EC142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739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Factors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973497" cy="4351338"/>
          </a:xfrm>
        </p:spPr>
        <p:txBody>
          <a:bodyPr/>
          <a:lstStyle/>
          <a:p>
            <a:r>
              <a:rPr lang="en-US" dirty="0"/>
              <a:t>M.2 is a case-less, PCB board only-standard that supports widths from 12 to 30mm, and lengths from 30 to 110mm</a:t>
            </a:r>
          </a:p>
          <a:p>
            <a:r>
              <a:rPr lang="en-US" dirty="0"/>
              <a:t>Hardware is built to accept one or more of these form factors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D14DD4-88FF-46F6-96C7-BB55FB696B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930" y="1027906"/>
            <a:ext cx="6638015" cy="45498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6ECCA4-4857-43B0-AD9A-BE82A7B8ED61}"/>
              </a:ext>
            </a:extLst>
          </p:cNvPr>
          <p:cNvSpPr txBox="1"/>
          <p:nvPr/>
        </p:nvSpPr>
        <p:spPr>
          <a:xfrm>
            <a:off x="10415338" y="5577712"/>
            <a:ext cx="1180607" cy="523220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AhmedAtmani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CC BY-SA 4.0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6E50A5-0D37-49F9-A014-26A7D6610EEB}"/>
              </a:ext>
            </a:extLst>
          </p:cNvPr>
          <p:cNvSpPr txBox="1"/>
          <p:nvPr/>
        </p:nvSpPr>
        <p:spPr>
          <a:xfrm>
            <a:off x="5433607" y="4791417"/>
            <a:ext cx="1615263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M.2 500GB SSD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18ADD27-CAF5-4F68-88E6-54EE08EE741D}"/>
              </a:ext>
            </a:extLst>
          </p:cNvPr>
          <p:cNvCxnSpPr>
            <a:cxnSpLocks/>
          </p:cNvCxnSpPr>
          <p:nvPr/>
        </p:nvCxnSpPr>
        <p:spPr>
          <a:xfrm flipV="1">
            <a:off x="6525087" y="3586582"/>
            <a:ext cx="559505" cy="120483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A021676-0918-4E42-BF82-9FCD3F24602A}"/>
              </a:ext>
            </a:extLst>
          </p:cNvPr>
          <p:cNvSpPr txBox="1"/>
          <p:nvPr/>
        </p:nvSpPr>
        <p:spPr>
          <a:xfrm>
            <a:off x="5177634" y="1206672"/>
            <a:ext cx="2563693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mSATA (precursor to M.2) 250GB SSD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BE00D6-4E5D-4A71-9365-921CC65AA03C}"/>
              </a:ext>
            </a:extLst>
          </p:cNvPr>
          <p:cNvCxnSpPr>
            <a:cxnSpLocks/>
          </p:cNvCxnSpPr>
          <p:nvPr/>
        </p:nvCxnSpPr>
        <p:spPr>
          <a:xfrm>
            <a:off x="7269018" y="1634196"/>
            <a:ext cx="925071" cy="48317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4B1DE57-0578-47A5-805F-BF6755DFA0CF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D1C372C-99BC-4523-A433-E48F3549A3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8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E755A-74D8-4FD2-AA98-658BDD4D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6058B-B281-436D-BC9F-A1AEA1071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81707"/>
          </a:xfrm>
        </p:spPr>
        <p:txBody>
          <a:bodyPr>
            <a:normAutofit fontScale="92500"/>
          </a:bodyPr>
          <a:lstStyle/>
          <a:p>
            <a:r>
              <a:rPr lang="en-US" dirty="0"/>
              <a:t>HDDs typically fail because of mechanical degradation of the magnetic substrate (possibly from a head crash), spindle motor failure, power component failure, or physical shock</a:t>
            </a:r>
          </a:p>
          <a:p>
            <a:r>
              <a:rPr lang="en-US" dirty="0"/>
              <a:t>SSDs typically fail because of power component failure, or too many erase operations on too many blocks over the lifetime of the drive</a:t>
            </a:r>
          </a:p>
          <a:p>
            <a:pPr lvl="1"/>
            <a:r>
              <a:rPr lang="en-US" dirty="0"/>
              <a:t>Algorithms (TRIM, wear leveling) spread out the operations, periodically moving data to less-used areas of the drive, to prevent one area from becoming over-used too soon</a:t>
            </a:r>
          </a:p>
          <a:p>
            <a:r>
              <a:rPr lang="en-US" dirty="0"/>
              <a:t>Expected life-times of all types of constant-use drives are difficult to estimate; around 2-9% of all drives fail per year during the first three years</a:t>
            </a:r>
          </a:p>
          <a:p>
            <a:r>
              <a:rPr lang="en-US" dirty="0"/>
              <a:t>Most manufacturers typically set consumer-grade drive warranties at (only) 3-5 years!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0B98DC-94C9-4585-B09C-7E2A1F6EBF5B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45A433-A109-4F3F-8499-2B79A19615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313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B4028-9E47-48F2-8B5B-23983174C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Partitions, Tables, and Volumes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5F24A-6CDF-409B-8C80-E99F962C36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Hard drives are logically organized as follows:</a:t>
            </a:r>
          </a:p>
          <a:p>
            <a:r>
              <a:rPr lang="en-US" dirty="0"/>
              <a:t>Partition: A designated, specific area of a drive, managed as a specific physical entity by the OS</a:t>
            </a:r>
          </a:p>
          <a:p>
            <a:r>
              <a:rPr lang="en-US" dirty="0"/>
              <a:t>File System: A system of organizing the representation (naming), addressing, metadata, and storage of files and folders within a partition, including integrity features, permissions/security, and size limits (can be different for each partition)</a:t>
            </a:r>
          </a:p>
          <a:p>
            <a:r>
              <a:rPr lang="en-US" dirty="0"/>
              <a:t>Volume: A file storage location inside a file system, consisting of a root directory in which all files and directories are hierarchically found</a:t>
            </a:r>
          </a:p>
          <a:p>
            <a:pPr lvl="1"/>
            <a:r>
              <a:rPr lang="en-US" dirty="0"/>
              <a:t>Multiple volumes can be created inside a partition</a:t>
            </a:r>
          </a:p>
          <a:p>
            <a:r>
              <a:rPr lang="en-US" dirty="0"/>
              <a:t>Mount Point: the particular folder inside the booted operating system where a volume’s files can be found</a:t>
            </a:r>
          </a:p>
          <a:p>
            <a:pPr lvl="1"/>
            <a:r>
              <a:rPr lang="en-US" dirty="0"/>
              <a:t>Volumes can be mounted inside an existing volume, causing the new volume to have a non-root </a:t>
            </a:r>
            <a:r>
              <a:rPr lang="en-US" dirty="0" err="1"/>
              <a:t>filepath</a:t>
            </a:r>
            <a:r>
              <a:rPr lang="en-US" dirty="0"/>
              <a:t> from the perspective of the </a:t>
            </a:r>
            <a:r>
              <a:rPr lang="en-US" i="1" dirty="0"/>
              <a:t>other</a:t>
            </a:r>
            <a:r>
              <a:rPr lang="en-US" dirty="0"/>
              <a:t> volumes</a:t>
            </a:r>
          </a:p>
          <a:p>
            <a:r>
              <a:rPr lang="en-US" dirty="0"/>
              <a:t>How about some examples?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CC6B8AE-F6F1-4E43-A4F0-E31590E13856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6DA4DA-B212-4319-BB24-8065363C3C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06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Slide showing Windows drives and a Linux mount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6C3FFE-0191-4EB7-9C66-192FFCDB40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1209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D46DBD-5227-48B4-9F2F-681084FFD044}"/>
              </a:ext>
            </a:extLst>
          </p:cNvPr>
          <p:cNvSpPr txBox="1"/>
          <p:nvPr/>
        </p:nvSpPr>
        <p:spPr>
          <a:xfrm>
            <a:off x="3302494" y="41959"/>
            <a:ext cx="7654862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Windows 10 Disk Management tool in bare-metal OS install (</a:t>
            </a:r>
            <a:r>
              <a:rPr lang="en-US" b="1" dirty="0" err="1">
                <a:solidFill>
                  <a:srgbClr val="FF0000"/>
                </a:solidFill>
              </a:rPr>
              <a:t>ie</a:t>
            </a:r>
            <a:r>
              <a:rPr lang="en-US" b="1" dirty="0">
                <a:solidFill>
                  <a:srgbClr val="FF0000"/>
                </a:solidFill>
              </a:rPr>
              <a:t> normal)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6CF8F9-43BF-44E5-8D2F-2807B0CADE4D}"/>
              </a:ext>
            </a:extLst>
          </p:cNvPr>
          <p:cNvSpPr txBox="1"/>
          <p:nvPr/>
        </p:nvSpPr>
        <p:spPr>
          <a:xfrm>
            <a:off x="8812762" y="5324373"/>
            <a:ext cx="2960138" cy="1200329"/>
          </a:xfrm>
          <a:prstGeom prst="rect">
            <a:avLst/>
          </a:prstGeom>
          <a:noFill/>
        </p:spPr>
        <p:txBody>
          <a:bodyPr wrap="square" lIns="91440" tIns="45720" rIns="45720" rtlCol="0" anchor="t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3 Drives (2 HDD, one flash)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6 partitions (all but one unlabeled)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3 volumes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81A916-EBB4-4C91-B2B3-9A04FA2E1ABF}"/>
              </a:ext>
            </a:extLst>
          </p:cNvPr>
          <p:cNvSpPr txBox="1"/>
          <p:nvPr/>
        </p:nvSpPr>
        <p:spPr>
          <a:xfrm>
            <a:off x="3921628" y="4384334"/>
            <a:ext cx="4583179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EFI Boot partition: What the UEFI system in the MOBO firmware uses to start your primary OS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3C3D8E1-4384-4C49-8734-9064EEFE6395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2325950" y="3808520"/>
            <a:ext cx="1595678" cy="898980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943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2D46DBD-5227-48B4-9F2F-681084FFD044}"/>
              </a:ext>
            </a:extLst>
          </p:cNvPr>
          <p:cNvSpPr txBox="1"/>
          <p:nvPr/>
        </p:nvSpPr>
        <p:spPr>
          <a:xfrm>
            <a:off x="9727162" y="4120932"/>
            <a:ext cx="2464838" cy="1200329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Volume named “NewVolume2” inside volume “R:” on partition </a:t>
            </a:r>
            <a:r>
              <a:rPr lang="en-US" b="1" dirty="0" err="1">
                <a:solidFill>
                  <a:srgbClr val="FF0000"/>
                </a:solidFill>
              </a:rPr>
              <a:t>SecondVolume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887EA70-9FC8-4135-8DD9-71F07CD6CD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70629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516A330-D599-45CB-971E-3DC46966FB20}"/>
              </a:ext>
            </a:extLst>
          </p:cNvPr>
          <p:cNvCxnSpPr>
            <a:cxnSpLocks/>
          </p:cNvCxnSpPr>
          <p:nvPr/>
        </p:nvCxnSpPr>
        <p:spPr>
          <a:xfrm>
            <a:off x="9370629" y="0"/>
            <a:ext cx="0" cy="685800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3243741-76B5-466F-AAA1-ACBBCFBE4FB5}"/>
              </a:ext>
            </a:extLst>
          </p:cNvPr>
          <p:cNvCxnSpPr>
            <a:cxnSpLocks/>
          </p:cNvCxnSpPr>
          <p:nvPr/>
        </p:nvCxnSpPr>
        <p:spPr>
          <a:xfrm flipH="1" flipV="1">
            <a:off x="8848725" y="4120932"/>
            <a:ext cx="878437" cy="615821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51F73DE-6FB1-40E1-A7AC-3FD581E1B4B3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6383888" y="4721097"/>
            <a:ext cx="3343274" cy="76836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FE87AA1-F7AB-4BAC-B9DF-8ADD0B981878}"/>
              </a:ext>
            </a:extLst>
          </p:cNvPr>
          <p:cNvSpPr txBox="1"/>
          <p:nvPr/>
        </p:nvSpPr>
        <p:spPr>
          <a:xfrm>
            <a:off x="9603337" y="776034"/>
            <a:ext cx="2464838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Unlabeled partition with volume “C:”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34A95F0-6CF2-43B6-A635-E7F4562DB1CD}"/>
              </a:ext>
            </a:extLst>
          </p:cNvPr>
          <p:cNvCxnSpPr>
            <a:cxnSpLocks/>
            <a:stCxn id="18" idx="1"/>
          </p:cNvCxnSpPr>
          <p:nvPr/>
        </p:nvCxnSpPr>
        <p:spPr>
          <a:xfrm flipH="1">
            <a:off x="4391025" y="1099200"/>
            <a:ext cx="5212312" cy="218730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27AFC19-EF97-4E84-BFF0-693D1C592447}"/>
              </a:ext>
            </a:extLst>
          </p:cNvPr>
          <p:cNvSpPr txBox="1"/>
          <p:nvPr/>
        </p:nvSpPr>
        <p:spPr>
          <a:xfrm>
            <a:off x="9603337" y="1641135"/>
            <a:ext cx="2464838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Volume “R:” on partition “</a:t>
            </a:r>
            <a:r>
              <a:rPr lang="en-US" b="1" dirty="0" err="1">
                <a:solidFill>
                  <a:srgbClr val="FF0000"/>
                </a:solidFill>
              </a:rPr>
              <a:t>SecondVolume</a:t>
            </a:r>
            <a:r>
              <a:rPr lang="en-US" b="1" dirty="0">
                <a:solidFill>
                  <a:srgbClr val="FF0000"/>
                </a:solidFill>
              </a:rPr>
              <a:t>”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078B803-3203-4576-AA11-776E24B645B0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6657975" y="1964301"/>
            <a:ext cx="2945362" cy="1326438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DBA135-5E39-4AF7-81E1-0EF279985428}"/>
              </a:ext>
            </a:extLst>
          </p:cNvPr>
          <p:cNvSpPr txBox="1"/>
          <p:nvPr/>
        </p:nvSpPr>
        <p:spPr>
          <a:xfrm>
            <a:off x="3302494" y="41959"/>
            <a:ext cx="4500978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Windows 10 Disk Management tool in VM</a:t>
            </a:r>
          </a:p>
        </p:txBody>
      </p:sp>
    </p:spTree>
    <p:extLst>
      <p:ext uri="{BB962C8B-B14F-4D97-AF65-F5344CB8AC3E}">
        <p14:creationId xmlns:p14="http://schemas.microsoft.com/office/powerpoint/2010/main" val="2479805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16EB9-2D5F-49D5-A11D-0AE57B1D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Linux Mount Points and Volumes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B55069-D207-49F5-8F0D-5F17FA87B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1606"/>
          </a:xfrm>
        </p:spPr>
        <p:txBody>
          <a:bodyPr>
            <a:normAutofit fontScale="550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$ cat /proc/mounts | grep "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stak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/users"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solidFill>
                  <a:srgbClr val="00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128.193.40.232:/</a:t>
            </a:r>
            <a:r>
              <a:rPr lang="en-US" dirty="0" err="1">
                <a:solidFill>
                  <a:srgbClr val="00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stak_users</a:t>
            </a:r>
            <a:r>
              <a:rPr lang="en-US" dirty="0">
                <a:solidFill>
                  <a:srgbClr val="0066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/data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nfs</a:t>
            </a:r>
            <a:r>
              <a:rPr lang="en-US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stak</a:t>
            </a:r>
            <a:r>
              <a:rPr lang="en-US" dirty="0">
                <a:solidFill>
                  <a:srgbClr val="0066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/users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nfs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rw,nosuid,relatime,vers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=3,rsize=262144,wsize=262144,namlen=255,hard,proto=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tcp,port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=2054,timeo=600,retrans=2,sec=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sys,mountaddr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=128.193.40.232,mountvers=3,mountport=5004,mountproto=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tcp,local_lock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none,addr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=128.193.40.232 0 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lsblk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     MAJ:MIN RM  SIZE RO TYPE MOUNTPOINT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sda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8:0    0  100G  0 disk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└─sda1                  8:1    0  700M  0 part /boot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sdb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8:16   0  5.6T  0 disk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└─sdb1                  8:17   0  5.6T  0 part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├─vg_el7-lv_root    253:0    0    2G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├─vg_el7-lv_swap    253:1    0 31.4G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[SWAP]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├─vg_el7-lv_usr     253:2    0   20G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├─vg_el7-lv_scratch 253:3    0  5.6T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/scratch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├─vg_el7-lv_private 253:4    0    1G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/private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├─vg_el7-lv_var     253:5    0    8G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└─vg_el7-lv_tmp     253:6    0    8G  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F4E78C-321C-4D39-A3CD-EF0817A20DCD}"/>
              </a:ext>
            </a:extLst>
          </p:cNvPr>
          <p:cNvSpPr txBox="1"/>
          <p:nvPr/>
        </p:nvSpPr>
        <p:spPr>
          <a:xfrm>
            <a:off x="8415765" y="3453414"/>
            <a:ext cx="3053445" cy="2585323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b="1" dirty="0"/>
              <a:t>Types: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disk = drive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 = partition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lvm</a:t>
            </a:r>
            <a:r>
              <a:rPr lang="en-US" dirty="0"/>
              <a:t> = Logical Volume Manager, a virtual partition aka volume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These volumes all have mountpoints in /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A1BAFF3-2B14-4288-95DB-8EE9C3340034}"/>
              </a:ext>
            </a:extLst>
          </p:cNvPr>
          <p:cNvCxnSpPr>
            <a:cxnSpLocks/>
          </p:cNvCxnSpPr>
          <p:nvPr/>
        </p:nvCxnSpPr>
        <p:spPr>
          <a:xfrm flipH="1" flipV="1">
            <a:off x="6285391" y="3719744"/>
            <a:ext cx="1988597" cy="48668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DA7FCF0-8A32-419C-A561-D1838A310E21}"/>
              </a:ext>
            </a:extLst>
          </p:cNvPr>
          <p:cNvCxnSpPr>
            <a:cxnSpLocks/>
          </p:cNvCxnSpPr>
          <p:nvPr/>
        </p:nvCxnSpPr>
        <p:spPr>
          <a:xfrm flipH="1" flipV="1">
            <a:off x="7347569" y="5518768"/>
            <a:ext cx="1068196" cy="8901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E60569B5-1772-4B7E-B096-7E5C02ABBB7C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B7F7EB-F400-459C-9516-600673526D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969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5586C-2EFF-4511-867B-896F30992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Sectors and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55208-2097-460E-B997-1D389F57A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200" y="1589044"/>
            <a:ext cx="4537364" cy="5032375"/>
          </a:xfrm>
        </p:spPr>
        <p:txBody>
          <a:bodyPr>
            <a:normAutofit fontScale="92500" lnSpcReduction="10000"/>
          </a:bodyPr>
          <a:lstStyle/>
          <a:p>
            <a:r>
              <a:rPr lang="en-US" sz="2400" b="1" dirty="0"/>
              <a:t>Sectors</a:t>
            </a:r>
            <a:r>
              <a:rPr lang="en-US" sz="2400" dirty="0"/>
              <a:t> are the minimum storage unit of a drive, and have been various sizes; today usually 4,096 bytes (the </a:t>
            </a:r>
            <a:r>
              <a:rPr lang="en-US" sz="2400" i="1" dirty="0"/>
              <a:t>Advanced Format</a:t>
            </a:r>
            <a:r>
              <a:rPr lang="en-US" sz="2400" dirty="0"/>
              <a:t>)</a:t>
            </a:r>
          </a:p>
          <a:p>
            <a:r>
              <a:rPr lang="en-US" sz="2400" dirty="0"/>
              <a:t>A </a:t>
            </a:r>
            <a:r>
              <a:rPr lang="en-US" sz="2400" b="1" dirty="0"/>
              <a:t>cluster</a:t>
            </a:r>
            <a:r>
              <a:rPr lang="en-US" sz="2400" dirty="0"/>
              <a:t> (aka allocation unit) is the smallest amount of space that the file system will use to store a file</a:t>
            </a:r>
          </a:p>
          <a:p>
            <a:r>
              <a:rPr lang="en-US" sz="2400" dirty="0"/>
              <a:t>The size of a cluster is specified when the drive is formatted</a:t>
            </a:r>
          </a:p>
          <a:p>
            <a:r>
              <a:rPr lang="en-US" sz="2400" dirty="0"/>
              <a:t>A drive formatted with 4KB clusters (1 sector) will use an entire 4K cluster for a 10-byte file; the wasted space is called </a:t>
            </a:r>
            <a:r>
              <a:rPr lang="en-US" sz="2400" b="1" dirty="0"/>
              <a:t>slack space</a:t>
            </a:r>
            <a:endParaRPr lang="en-US" sz="2400" dirty="0"/>
          </a:p>
          <a:p>
            <a:r>
              <a:rPr lang="en-US" sz="2400" dirty="0"/>
              <a:t>A larger cluster size reduces fragmentation, but increases slack space</a:t>
            </a:r>
          </a:p>
        </p:txBody>
      </p:sp>
      <p:sp>
        <p:nvSpPr>
          <p:cNvPr id="4" name="Oval 3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ircle: Hollow 5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ircle: Hollow 6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12" name="TextBox 11">
            <a:extLst/>
          </p:cNvPr>
          <p:cNvSpPr txBox="1"/>
          <p:nvPr/>
        </p:nvSpPr>
        <p:spPr>
          <a:xfrm>
            <a:off x="5170029" y="1715454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Track</a:t>
            </a:r>
          </a:p>
        </p:txBody>
      </p:sp>
      <p:sp>
        <p:nvSpPr>
          <p:cNvPr id="49" name="Block Arc 48"/>
          <p:cNvSpPr>
            <a:spLocks noChangeAspect="1"/>
          </p:cNvSpPr>
          <p:nvPr/>
        </p:nvSpPr>
        <p:spPr>
          <a:xfrm>
            <a:off x="7180387" y="2020381"/>
            <a:ext cx="3776472" cy="3776472"/>
          </a:xfrm>
          <a:prstGeom prst="blockArc">
            <a:avLst>
              <a:gd name="adj1" fmla="val 1390789"/>
              <a:gd name="adj2" fmla="val 2680309"/>
              <a:gd name="adj3" fmla="val 508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Block Arc 49"/>
          <p:cNvSpPr>
            <a:spLocks noChangeAspect="1"/>
          </p:cNvSpPr>
          <p:nvPr/>
        </p:nvSpPr>
        <p:spPr>
          <a:xfrm rot="5400000">
            <a:off x="7186737" y="2019515"/>
            <a:ext cx="3776472" cy="3776472"/>
          </a:xfrm>
          <a:prstGeom prst="blockArc">
            <a:avLst>
              <a:gd name="adj1" fmla="val 32949"/>
              <a:gd name="adj2" fmla="val 5365900"/>
              <a:gd name="adj3" fmla="val 4869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2" name="TextBox 51">
            <a:extLst/>
          </p:cNvPr>
          <p:cNvSpPr txBox="1"/>
          <p:nvPr/>
        </p:nvSpPr>
        <p:spPr>
          <a:xfrm>
            <a:off x="10480820" y="6066519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Sector</a:t>
            </a:r>
          </a:p>
        </p:txBody>
      </p:sp>
      <p:sp>
        <p:nvSpPr>
          <p:cNvPr id="56" name="TextBox 55">
            <a:extLst/>
          </p:cNvPr>
          <p:cNvSpPr txBox="1"/>
          <p:nvPr/>
        </p:nvSpPr>
        <p:spPr>
          <a:xfrm>
            <a:off x="5110460" y="5333715"/>
            <a:ext cx="1906297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Cluster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(of sectors)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17" name="Straight Connector 16"/>
            <p:cNvCxnSpPr>
              <a:stCxn id="4" idx="2"/>
              <a:endCxn id="4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4" idx="0"/>
              <a:endCxn id="4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4" idx="7"/>
              <a:endCxn id="4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4" idx="5"/>
              <a:endCxn id="4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Arrow Connector 10">
            <a:extLst/>
          </p:cNvPr>
          <p:cNvCxnSpPr>
            <a:cxnSpLocks/>
          </p:cNvCxnSpPr>
          <p:nvPr/>
        </p:nvCxnSpPr>
        <p:spPr>
          <a:xfrm>
            <a:off x="6415285" y="2084786"/>
            <a:ext cx="975207" cy="42750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/>
          </p:cNvPr>
          <p:cNvCxnSpPr>
            <a:cxnSpLocks/>
          </p:cNvCxnSpPr>
          <p:nvPr/>
        </p:nvCxnSpPr>
        <p:spPr>
          <a:xfrm flipH="1" flipV="1">
            <a:off x="10541216" y="4939094"/>
            <a:ext cx="714263" cy="112742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/>
          </p:cNvPr>
          <p:cNvCxnSpPr>
            <a:cxnSpLocks/>
          </p:cNvCxnSpPr>
          <p:nvPr/>
        </p:nvCxnSpPr>
        <p:spPr>
          <a:xfrm flipV="1">
            <a:off x="6509780" y="4885591"/>
            <a:ext cx="1077173" cy="685727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7C9E669-5F7D-49E1-8DBE-BF80622E92A9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3997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5586C-2EFF-4511-867B-896F30992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Sectors and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55208-2097-460E-B997-1D389F57A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200" y="1589044"/>
            <a:ext cx="4537364" cy="5032375"/>
          </a:xfrm>
        </p:spPr>
        <p:txBody>
          <a:bodyPr>
            <a:normAutofit/>
          </a:bodyPr>
          <a:lstStyle/>
          <a:p>
            <a:r>
              <a:rPr lang="en-US" dirty="0"/>
              <a:t>Clusters do not have to be </a:t>
            </a:r>
            <a:r>
              <a:rPr lang="en-US" i="1" dirty="0"/>
              <a:t>physically</a:t>
            </a:r>
            <a:r>
              <a:rPr lang="en-US" dirty="0"/>
              <a:t> contiguous to still be </a:t>
            </a:r>
            <a:r>
              <a:rPr lang="en-US" i="1" dirty="0"/>
              <a:t>logically</a:t>
            </a:r>
            <a:r>
              <a:rPr lang="en-US" dirty="0"/>
              <a:t> contiguous</a:t>
            </a:r>
          </a:p>
          <a:p>
            <a:r>
              <a:rPr lang="en-US" dirty="0"/>
              <a:t>A track boundary might be in the middle of a cluster</a:t>
            </a:r>
          </a:p>
          <a:p>
            <a:endParaRPr lang="en-US" dirty="0"/>
          </a:p>
          <a:p>
            <a:r>
              <a:rPr lang="en-US" dirty="0"/>
              <a:t>Here: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20,480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4" name="Oval 3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le: Hollow 4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Circle: Hollow 5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Circle: Hollow 6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ircle: Hollow 7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0" name="Block Arc 49"/>
          <p:cNvSpPr>
            <a:spLocks noChangeAspect="1"/>
          </p:cNvSpPr>
          <p:nvPr/>
        </p:nvSpPr>
        <p:spPr>
          <a:xfrm rot="5400000">
            <a:off x="7186737" y="2019515"/>
            <a:ext cx="3776472" cy="3776472"/>
          </a:xfrm>
          <a:prstGeom prst="blockArc">
            <a:avLst>
              <a:gd name="adj1" fmla="val 2722324"/>
              <a:gd name="adj2" fmla="val 5365900"/>
              <a:gd name="adj3" fmla="val 4869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Block Arc 27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9444325"/>
              <a:gd name="adj3" fmla="val 5364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Block Arc 28"/>
          <p:cNvSpPr>
            <a:spLocks noChangeAspect="1"/>
          </p:cNvSpPr>
          <p:nvPr/>
        </p:nvSpPr>
        <p:spPr>
          <a:xfrm rot="2701709">
            <a:off x="7180387" y="2013753"/>
            <a:ext cx="3776472" cy="3776472"/>
          </a:xfrm>
          <a:prstGeom prst="blockArc">
            <a:avLst>
              <a:gd name="adj1" fmla="val 20303379"/>
              <a:gd name="adj2" fmla="val 5365900"/>
              <a:gd name="adj3" fmla="val 4869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Block Arc 30"/>
          <p:cNvSpPr>
            <a:spLocks noChangeAspect="1"/>
          </p:cNvSpPr>
          <p:nvPr/>
        </p:nvSpPr>
        <p:spPr>
          <a:xfrm rot="17543318">
            <a:off x="7174829" y="2035183"/>
            <a:ext cx="3776472" cy="3776472"/>
          </a:xfrm>
          <a:prstGeom prst="blockArc">
            <a:avLst>
              <a:gd name="adj1" fmla="val 20297886"/>
              <a:gd name="adj2" fmla="val 5365900"/>
              <a:gd name="adj3" fmla="val 4869"/>
            </a:avLst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Block Arc 31"/>
          <p:cNvSpPr>
            <a:spLocks noChangeAspect="1"/>
          </p:cNvSpPr>
          <p:nvPr/>
        </p:nvSpPr>
        <p:spPr>
          <a:xfrm rot="10800000">
            <a:off x="7193878" y="2039945"/>
            <a:ext cx="3776472" cy="3776472"/>
          </a:xfrm>
          <a:prstGeom prst="blockArc">
            <a:avLst>
              <a:gd name="adj1" fmla="val 56707"/>
              <a:gd name="adj2" fmla="val 5365900"/>
              <a:gd name="adj3" fmla="val 4869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Block Arc 32"/>
          <p:cNvSpPr>
            <a:spLocks noChangeAspect="1"/>
          </p:cNvSpPr>
          <p:nvPr/>
        </p:nvSpPr>
        <p:spPr>
          <a:xfrm rot="5400000">
            <a:off x="6987249" y="1803228"/>
            <a:ext cx="4197522" cy="4197522"/>
          </a:xfrm>
          <a:prstGeom prst="blockArc">
            <a:avLst>
              <a:gd name="adj1" fmla="val 4049455"/>
              <a:gd name="adj2" fmla="val 5362148"/>
              <a:gd name="adj3" fmla="val 4188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17" name="Straight Connector 16"/>
            <p:cNvCxnSpPr>
              <a:stCxn id="4" idx="2"/>
              <a:endCxn id="4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stCxn id="4" idx="0"/>
              <a:endCxn id="4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>
              <a:stCxn id="4" idx="7"/>
              <a:endCxn id="4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stCxn id="4" idx="5"/>
              <a:endCxn id="4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" name="Straight Arrow Connector 54">
            <a:extLst/>
          </p:cNvPr>
          <p:cNvCxnSpPr>
            <a:cxnSpLocks/>
          </p:cNvCxnSpPr>
          <p:nvPr/>
        </p:nvCxnSpPr>
        <p:spPr>
          <a:xfrm flipV="1">
            <a:off x="4387273" y="4697139"/>
            <a:ext cx="1702506" cy="43827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84F42A32-AEB9-478E-B92E-8C4E3DF06A12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67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Need to 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someday you’ll have to:</a:t>
            </a:r>
          </a:p>
          <a:p>
            <a:pPr lvl="1"/>
            <a:r>
              <a:rPr lang="en-US" dirty="0"/>
              <a:t>Compare them and make a wise purchasing decision - pick the right tool for the job!</a:t>
            </a:r>
          </a:p>
          <a:p>
            <a:pPr lvl="1"/>
            <a:r>
              <a:rPr lang="en-US" dirty="0"/>
              <a:t>Convince your boss you need an SSD in your work computer</a:t>
            </a:r>
          </a:p>
          <a:p>
            <a:pPr lvl="1"/>
            <a:r>
              <a:rPr lang="en-US" dirty="0"/>
              <a:t>Format a hard drive before you install an OS</a:t>
            </a:r>
          </a:p>
          <a:p>
            <a:pPr lvl="1"/>
            <a:r>
              <a:rPr lang="en-US" dirty="0"/>
              <a:t>Choose a file system format for a flash drive usable on Windows, </a:t>
            </a:r>
            <a:r>
              <a:rPr lang="en-US" dirty="0" err="1"/>
              <a:t>MacOS</a:t>
            </a:r>
            <a:r>
              <a:rPr lang="en-US" dirty="0"/>
              <a:t>, and Linux</a:t>
            </a:r>
          </a:p>
          <a:p>
            <a:pPr lvl="1"/>
            <a:r>
              <a:rPr lang="en-US" dirty="0"/>
              <a:t>Defragment a hard drive</a:t>
            </a:r>
          </a:p>
          <a:p>
            <a:pPr lvl="1"/>
            <a:r>
              <a:rPr lang="en-US" dirty="0"/>
              <a:t>Teach people not to abuse hard drives (they can break by being dropped only as little as an inch!)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7846B3-908D-4F1B-9CDF-9650A1E2A46E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FD65C3-E9E1-4839-BA16-E5BF19550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53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10480820" y="6066519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Sector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solidFill>
            <a:srgbClr val="0070C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37" name="TextBox 36">
            <a:extLst/>
          </p:cNvPr>
          <p:cNvSpPr txBox="1"/>
          <p:nvPr/>
        </p:nvSpPr>
        <p:spPr>
          <a:xfrm>
            <a:off x="5170029" y="1715454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Track</a:t>
            </a:r>
          </a:p>
        </p:txBody>
      </p:sp>
      <p:sp>
        <p:nvSpPr>
          <p:cNvPr id="47" name="Block Arc 46"/>
          <p:cNvSpPr>
            <a:spLocks noChangeAspect="1"/>
          </p:cNvSpPr>
          <p:nvPr/>
        </p:nvSpPr>
        <p:spPr>
          <a:xfrm>
            <a:off x="7180387" y="2020381"/>
            <a:ext cx="3776472" cy="3776472"/>
          </a:xfrm>
          <a:prstGeom prst="blockArc">
            <a:avLst>
              <a:gd name="adj1" fmla="val 1390789"/>
              <a:gd name="adj2" fmla="val 2680309"/>
              <a:gd name="adj3" fmla="val 508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Block Arc 47"/>
          <p:cNvSpPr>
            <a:spLocks noChangeAspect="1"/>
          </p:cNvSpPr>
          <p:nvPr/>
        </p:nvSpPr>
        <p:spPr>
          <a:xfrm rot="5400000">
            <a:off x="7186737" y="2019515"/>
            <a:ext cx="3776472" cy="3776472"/>
          </a:xfrm>
          <a:prstGeom prst="blockArc">
            <a:avLst>
              <a:gd name="adj1" fmla="val 2725621"/>
              <a:gd name="adj2" fmla="val 5365900"/>
              <a:gd name="adj3" fmla="val 4869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TextBox 50">
            <a:extLst/>
          </p:cNvPr>
          <p:cNvSpPr txBox="1"/>
          <p:nvPr/>
        </p:nvSpPr>
        <p:spPr>
          <a:xfrm>
            <a:off x="5119475" y="5443896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Cluster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6" name="Straight Arrow Connector 35">
            <a:extLst/>
          </p:cNvPr>
          <p:cNvCxnSpPr>
            <a:cxnSpLocks/>
          </p:cNvCxnSpPr>
          <p:nvPr/>
        </p:nvCxnSpPr>
        <p:spPr>
          <a:xfrm>
            <a:off x="6415285" y="2084786"/>
            <a:ext cx="975207" cy="42750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H="1" flipV="1">
            <a:off x="10541216" y="4939094"/>
            <a:ext cx="714263" cy="112742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/>
          </p:cNvPr>
          <p:cNvCxnSpPr>
            <a:cxnSpLocks/>
          </p:cNvCxnSpPr>
          <p:nvPr/>
        </p:nvCxnSpPr>
        <p:spPr>
          <a:xfrm flipV="1">
            <a:off x="6509780" y="4622293"/>
            <a:ext cx="922624" cy="949026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F7D9A75-4A2D-4AA6-98F1-9E1D0A004D48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5412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10166669" y="1310763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1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4867010">
            <a:off x="7170069" y="2024278"/>
            <a:ext cx="3776472" cy="3776472"/>
          </a:xfrm>
          <a:prstGeom prst="blockArc">
            <a:avLst>
              <a:gd name="adj1" fmla="val 2709650"/>
              <a:gd name="adj2" fmla="val 5365900"/>
              <a:gd name="adj3" fmla="val 4869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H="1">
            <a:off x="10114116" y="1724563"/>
            <a:ext cx="785775" cy="79256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7AA4FEA-6C10-4382-BFA8-6D3F345E2CDC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7189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10356129" y="1499652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1 expands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4867010">
            <a:off x="7170069" y="2024278"/>
            <a:ext cx="3776472" cy="3776472"/>
          </a:xfrm>
          <a:prstGeom prst="blockArc">
            <a:avLst>
              <a:gd name="adj1" fmla="val 2709650"/>
              <a:gd name="adj2" fmla="val 18858644"/>
              <a:gd name="adj3" fmla="val 5188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H="1">
            <a:off x="10448925" y="1891098"/>
            <a:ext cx="587693" cy="953702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CA254F8F-57F5-4FC0-BD2B-F05751A551E0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8750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5811875" y="130989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2 added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4867010">
            <a:off x="7170069" y="2024278"/>
            <a:ext cx="3776472" cy="3776472"/>
          </a:xfrm>
          <a:prstGeom prst="blockArc">
            <a:avLst>
              <a:gd name="adj1" fmla="val 2709650"/>
              <a:gd name="adj2" fmla="val 18858644"/>
              <a:gd name="adj3" fmla="val 5188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Block Arc 21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5349097"/>
              <a:gd name="adj3" fmla="val 489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>
            <a:off x="6962787" y="1687748"/>
            <a:ext cx="1085838" cy="1005961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53E3E269-EC71-466C-9B9E-0D66A2ABAF01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722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5056490" y="5399185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3 added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4867010">
            <a:off x="7170069" y="2024278"/>
            <a:ext cx="3776472" cy="3776472"/>
          </a:xfrm>
          <a:prstGeom prst="blockArc">
            <a:avLst>
              <a:gd name="adj1" fmla="val 2709650"/>
              <a:gd name="adj2" fmla="val 18858644"/>
              <a:gd name="adj3" fmla="val 5188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lock Arc 22"/>
          <p:cNvSpPr>
            <a:spLocks noChangeAspect="1"/>
          </p:cNvSpPr>
          <p:nvPr/>
        </p:nvSpPr>
        <p:spPr>
          <a:xfrm rot="5400000">
            <a:off x="6987249" y="1803228"/>
            <a:ext cx="4197522" cy="4197522"/>
          </a:xfrm>
          <a:prstGeom prst="blockArc">
            <a:avLst>
              <a:gd name="adj1" fmla="val 4049455"/>
              <a:gd name="adj2" fmla="val 4033125"/>
              <a:gd name="adj3" fmla="val 4745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Block Arc 24"/>
          <p:cNvSpPr>
            <a:spLocks noChangeAspect="1"/>
          </p:cNvSpPr>
          <p:nvPr/>
        </p:nvSpPr>
        <p:spPr>
          <a:xfrm rot="9478906">
            <a:off x="7186736" y="2035059"/>
            <a:ext cx="3776472" cy="3776472"/>
          </a:xfrm>
          <a:prstGeom prst="blockArc">
            <a:avLst>
              <a:gd name="adj1" fmla="val 2702308"/>
              <a:gd name="adj2" fmla="val 8034314"/>
              <a:gd name="adj3" fmla="val 499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Block Arc 25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5349097"/>
              <a:gd name="adj3" fmla="val 489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V="1">
            <a:off x="6672820" y="5057513"/>
            <a:ext cx="769088" cy="46256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24B50F3-EDF9-4C48-852B-F8E59F13EE3B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4590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Files that are stored on a disk can become fragmented over time, causing increased latency to read and write operations, due to waiting for the platter to rotate to the read/write heads</a:t>
            </a:r>
          </a:p>
          <a:p>
            <a:r>
              <a:rPr lang="en-US" dirty="0"/>
              <a:t>For this example:</a:t>
            </a:r>
          </a:p>
          <a:p>
            <a:pPr lvl="1"/>
            <a:r>
              <a:rPr lang="en-US" dirty="0"/>
              <a:t>4,096 byte sectors</a:t>
            </a:r>
          </a:p>
          <a:p>
            <a:pPr lvl="1"/>
            <a:r>
              <a:rPr lang="en-US" dirty="0"/>
              <a:t>8,192 byte clusters</a:t>
            </a:r>
          </a:p>
          <a:p>
            <a:pPr lvl="1"/>
            <a:r>
              <a:rPr lang="en-US" dirty="0"/>
              <a:t>65,636 byte tracks</a:t>
            </a:r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5019675" y="5948468"/>
            <a:ext cx="2146235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1 expands, split into two fragments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52" name="Block Arc 51"/>
          <p:cNvSpPr>
            <a:spLocks noChangeAspect="1"/>
          </p:cNvSpPr>
          <p:nvPr/>
        </p:nvSpPr>
        <p:spPr>
          <a:xfrm rot="14867010">
            <a:off x="7170069" y="2024278"/>
            <a:ext cx="3776472" cy="3776472"/>
          </a:xfrm>
          <a:prstGeom prst="blockArc">
            <a:avLst>
              <a:gd name="adj1" fmla="val 2709650"/>
              <a:gd name="adj2" fmla="val 18858644"/>
              <a:gd name="adj3" fmla="val 5188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Block Arc 22"/>
          <p:cNvSpPr>
            <a:spLocks noChangeAspect="1"/>
          </p:cNvSpPr>
          <p:nvPr/>
        </p:nvSpPr>
        <p:spPr>
          <a:xfrm rot="5400000">
            <a:off x="6987249" y="1803228"/>
            <a:ext cx="4197522" cy="4197522"/>
          </a:xfrm>
          <a:prstGeom prst="blockArc">
            <a:avLst>
              <a:gd name="adj1" fmla="val 4049455"/>
              <a:gd name="adj2" fmla="val 4033125"/>
              <a:gd name="adj3" fmla="val 4745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Block Arc 24"/>
          <p:cNvSpPr>
            <a:spLocks noChangeAspect="1"/>
          </p:cNvSpPr>
          <p:nvPr/>
        </p:nvSpPr>
        <p:spPr>
          <a:xfrm rot="9478906">
            <a:off x="7186736" y="2035059"/>
            <a:ext cx="3776472" cy="3776472"/>
          </a:xfrm>
          <a:prstGeom prst="blockArc">
            <a:avLst>
              <a:gd name="adj1" fmla="val 2702308"/>
              <a:gd name="adj2" fmla="val 8034314"/>
              <a:gd name="adj3" fmla="val 499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Block Arc 25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5349097"/>
              <a:gd name="adj3" fmla="val 489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Block Arc 27"/>
          <p:cNvSpPr>
            <a:spLocks noChangeAspect="1"/>
          </p:cNvSpPr>
          <p:nvPr/>
        </p:nvSpPr>
        <p:spPr>
          <a:xfrm rot="14867010">
            <a:off x="6764927" y="1606065"/>
            <a:ext cx="4627274" cy="4627274"/>
          </a:xfrm>
          <a:prstGeom prst="blockArc">
            <a:avLst>
              <a:gd name="adj1" fmla="val 13489864"/>
              <a:gd name="adj2" fmla="val 18876493"/>
              <a:gd name="adj3" fmla="val 4024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V="1">
            <a:off x="6336779" y="4717824"/>
            <a:ext cx="664874" cy="12306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0410E241-7902-4437-9464-7098FD7F629F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529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/>
          </a:bodyPr>
          <a:lstStyle/>
          <a:p>
            <a:r>
              <a:rPr lang="en-US" dirty="0"/>
              <a:t>Defragmentation moves files into contiguous physical locations for faster read/write access</a:t>
            </a: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28" name="Block Arc 27"/>
          <p:cNvSpPr>
            <a:spLocks noChangeAspect="1"/>
          </p:cNvSpPr>
          <p:nvPr/>
        </p:nvSpPr>
        <p:spPr>
          <a:xfrm rot="14867010">
            <a:off x="6764927" y="1606065"/>
            <a:ext cx="4627274" cy="4627274"/>
          </a:xfrm>
          <a:prstGeom prst="blockArc">
            <a:avLst>
              <a:gd name="adj1" fmla="val 18923558"/>
              <a:gd name="adj2" fmla="val 18876493"/>
              <a:gd name="adj3" fmla="val 4024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3" name="Oval 82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Circle: Hollow 83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5" name="Circle: Hollow 84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ircle: Hollow 85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7" name="Circle: Hollow 86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7" name="Block Arc 96"/>
          <p:cNvSpPr>
            <a:spLocks noChangeAspect="1"/>
          </p:cNvSpPr>
          <p:nvPr/>
        </p:nvSpPr>
        <p:spPr>
          <a:xfrm rot="5400000">
            <a:off x="6987249" y="1803228"/>
            <a:ext cx="4197522" cy="4197522"/>
          </a:xfrm>
          <a:prstGeom prst="blockArc">
            <a:avLst>
              <a:gd name="adj1" fmla="val 4049455"/>
              <a:gd name="adj2" fmla="val 4033125"/>
              <a:gd name="adj3" fmla="val 4745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Block Arc 98"/>
          <p:cNvSpPr>
            <a:spLocks noChangeAspect="1"/>
          </p:cNvSpPr>
          <p:nvPr/>
        </p:nvSpPr>
        <p:spPr>
          <a:xfrm rot="9478906">
            <a:off x="7186736" y="2035059"/>
            <a:ext cx="3776472" cy="3776472"/>
          </a:xfrm>
          <a:prstGeom prst="blockArc">
            <a:avLst>
              <a:gd name="adj1" fmla="val 2702308"/>
              <a:gd name="adj2" fmla="val 8034314"/>
              <a:gd name="adj3" fmla="val 499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0" name="Block Arc 99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5349097"/>
              <a:gd name="adj3" fmla="val 4895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1" name="TextBox 100">
            <a:extLst/>
          </p:cNvPr>
          <p:cNvSpPr txBox="1"/>
          <p:nvPr/>
        </p:nvSpPr>
        <p:spPr>
          <a:xfrm>
            <a:off x="5211347" y="5985391"/>
            <a:ext cx="1906297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1 moved to new location</a:t>
            </a:r>
          </a:p>
        </p:txBody>
      </p:sp>
      <p:grpSp>
        <p:nvGrpSpPr>
          <p:cNvPr id="88" name="Group 8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89" name="Straight Connector 88"/>
            <p:cNvCxnSpPr>
              <a:stCxn id="83" idx="2"/>
              <a:endCxn id="83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>
              <a:stCxn id="83" idx="0"/>
              <a:endCxn id="83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/>
            <p:cNvCxnSpPr>
              <a:stCxn id="83" idx="7"/>
              <a:endCxn id="83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>
              <a:stCxn id="83" idx="5"/>
              <a:endCxn id="83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8" name="Straight Arrow Connector 97">
            <a:extLst/>
          </p:cNvPr>
          <p:cNvCxnSpPr>
            <a:cxnSpLocks/>
          </p:cNvCxnSpPr>
          <p:nvPr/>
        </p:nvCxnSpPr>
        <p:spPr>
          <a:xfrm flipV="1">
            <a:off x="6336779" y="4717824"/>
            <a:ext cx="664874" cy="123064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48CBF9FB-76B3-4FAD-93F1-92CA53CE289B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3809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Defragmentation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677817" cy="4351338"/>
          </a:xfrm>
        </p:spPr>
        <p:txBody>
          <a:bodyPr>
            <a:normAutofit/>
          </a:bodyPr>
          <a:lstStyle/>
          <a:p>
            <a:r>
              <a:rPr lang="en-US" dirty="0"/>
              <a:t>Inner holes will also be compacted to both slow down fragmentation in the future, and position all files closer together for faster read/write access</a:t>
            </a:r>
          </a:p>
          <a:p>
            <a:endParaRPr lang="en-US" dirty="0"/>
          </a:p>
        </p:txBody>
      </p:sp>
      <p:sp>
        <p:nvSpPr>
          <p:cNvPr id="27" name="TextBox 26">
            <a:extLst/>
          </p:cNvPr>
          <p:cNvSpPr txBox="1"/>
          <p:nvPr/>
        </p:nvSpPr>
        <p:spPr>
          <a:xfrm>
            <a:off x="4381679" y="4885590"/>
            <a:ext cx="1906297" cy="646331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File 2 moved to new location</a:t>
            </a:r>
          </a:p>
        </p:txBody>
      </p:sp>
      <p:sp>
        <p:nvSpPr>
          <p:cNvPr id="30" name="Oval 29"/>
          <p:cNvSpPr/>
          <p:nvPr/>
        </p:nvSpPr>
        <p:spPr>
          <a:xfrm>
            <a:off x="6537963" y="1379612"/>
            <a:ext cx="5065219" cy="5065219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ircle: Hollow 30"/>
          <p:cNvSpPr/>
          <p:nvPr/>
        </p:nvSpPr>
        <p:spPr>
          <a:xfrm>
            <a:off x="6747395" y="1589044"/>
            <a:ext cx="4646353" cy="4646353"/>
          </a:xfrm>
          <a:prstGeom prst="donut">
            <a:avLst>
              <a:gd name="adj" fmla="val 492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Circle: Hollow 31"/>
          <p:cNvSpPr/>
          <p:nvPr/>
        </p:nvSpPr>
        <p:spPr>
          <a:xfrm>
            <a:off x="7181042" y="2022691"/>
            <a:ext cx="3779058" cy="3779058"/>
          </a:xfrm>
          <a:prstGeom prst="donut">
            <a:avLst>
              <a:gd name="adj" fmla="val 5558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Circle: Hollow 32"/>
          <p:cNvSpPr/>
          <p:nvPr/>
        </p:nvSpPr>
        <p:spPr>
          <a:xfrm>
            <a:off x="7599926" y="2441575"/>
            <a:ext cx="2941290" cy="2941290"/>
          </a:xfrm>
          <a:prstGeom prst="donut">
            <a:avLst>
              <a:gd name="adj" fmla="val 7393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Circle: Hollow 33"/>
          <p:cNvSpPr/>
          <p:nvPr/>
        </p:nvSpPr>
        <p:spPr>
          <a:xfrm>
            <a:off x="8048625" y="2844800"/>
            <a:ext cx="2043892" cy="2134840"/>
          </a:xfrm>
          <a:prstGeom prst="donut">
            <a:avLst>
              <a:gd name="adj" fmla="val 11236"/>
            </a:avLst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TextBox 34">
            <a:extLst/>
          </p:cNvPr>
          <p:cNvSpPr txBox="1"/>
          <p:nvPr/>
        </p:nvSpPr>
        <p:spPr>
          <a:xfrm>
            <a:off x="8117422" y="843240"/>
            <a:ext cx="1906297" cy="369332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Hard drive platter</a:t>
            </a:r>
          </a:p>
        </p:txBody>
      </p:sp>
      <p:sp>
        <p:nvSpPr>
          <p:cNvPr id="23" name="Block Arc 22"/>
          <p:cNvSpPr>
            <a:spLocks noChangeAspect="1"/>
          </p:cNvSpPr>
          <p:nvPr/>
        </p:nvSpPr>
        <p:spPr>
          <a:xfrm rot="5400000">
            <a:off x="6987249" y="1803228"/>
            <a:ext cx="4197522" cy="4197522"/>
          </a:xfrm>
          <a:prstGeom prst="blockArc">
            <a:avLst>
              <a:gd name="adj1" fmla="val 4049455"/>
              <a:gd name="adj2" fmla="val 4033125"/>
              <a:gd name="adj3" fmla="val 4745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Block Arc 24"/>
          <p:cNvSpPr>
            <a:spLocks noChangeAspect="1"/>
          </p:cNvSpPr>
          <p:nvPr/>
        </p:nvSpPr>
        <p:spPr>
          <a:xfrm rot="9478906">
            <a:off x="7186736" y="2035059"/>
            <a:ext cx="3776472" cy="3776472"/>
          </a:xfrm>
          <a:prstGeom prst="blockArc">
            <a:avLst>
              <a:gd name="adj1" fmla="val 2702308"/>
              <a:gd name="adj2" fmla="val 8034314"/>
              <a:gd name="adj3" fmla="val 4997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Block Arc 25"/>
          <p:cNvSpPr>
            <a:spLocks noChangeAspect="1"/>
          </p:cNvSpPr>
          <p:nvPr/>
        </p:nvSpPr>
        <p:spPr>
          <a:xfrm rot="5400000">
            <a:off x="7415361" y="2248139"/>
            <a:ext cx="3319224" cy="3319224"/>
          </a:xfrm>
          <a:prstGeom prst="blockArc">
            <a:avLst>
              <a:gd name="adj1" fmla="val 5412095"/>
              <a:gd name="adj2" fmla="val 10752555"/>
              <a:gd name="adj3" fmla="val 5036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Block Arc 27"/>
          <p:cNvSpPr>
            <a:spLocks noChangeAspect="1"/>
          </p:cNvSpPr>
          <p:nvPr/>
        </p:nvSpPr>
        <p:spPr>
          <a:xfrm rot="14867010">
            <a:off x="6764927" y="1606065"/>
            <a:ext cx="4627274" cy="4627274"/>
          </a:xfrm>
          <a:prstGeom prst="blockArc">
            <a:avLst>
              <a:gd name="adj1" fmla="val 18923558"/>
              <a:gd name="adj2" fmla="val 18876493"/>
              <a:gd name="adj3" fmla="val 4024"/>
            </a:avLst>
          </a:prstGeom>
          <a:solidFill>
            <a:srgbClr val="25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Block Arc 28"/>
          <p:cNvSpPr>
            <a:spLocks noChangeAspect="1"/>
          </p:cNvSpPr>
          <p:nvPr/>
        </p:nvSpPr>
        <p:spPr>
          <a:xfrm rot="14824302">
            <a:off x="7193013" y="2035059"/>
            <a:ext cx="3776472" cy="3776472"/>
          </a:xfrm>
          <a:prstGeom prst="blockArc">
            <a:avLst>
              <a:gd name="adj1" fmla="val 2702308"/>
              <a:gd name="adj2" fmla="val 18915200"/>
              <a:gd name="adj3" fmla="val 4767"/>
            </a:avLst>
          </a:prstGeom>
          <a:solidFill>
            <a:srgbClr val="FF98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6537963" y="1379612"/>
            <a:ext cx="5065219" cy="5065219"/>
            <a:chOff x="6537963" y="1379612"/>
            <a:chExt cx="5065219" cy="5065219"/>
          </a:xfrm>
        </p:grpSpPr>
        <p:cxnSp>
          <p:nvCxnSpPr>
            <p:cNvPr id="39" name="Straight Connector 38"/>
            <p:cNvCxnSpPr>
              <a:stCxn id="30" idx="2"/>
              <a:endCxn id="30" idx="6"/>
            </p:cNvCxnSpPr>
            <p:nvPr/>
          </p:nvCxnSpPr>
          <p:spPr>
            <a:xfrm>
              <a:off x="6537963" y="3912222"/>
              <a:ext cx="5065219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>
              <a:stCxn id="30" idx="0"/>
              <a:endCxn id="30" idx="4"/>
            </p:cNvCxnSpPr>
            <p:nvPr/>
          </p:nvCxnSpPr>
          <p:spPr>
            <a:xfrm>
              <a:off x="9070573" y="1379612"/>
              <a:ext cx="0" cy="5065219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30" idx="7"/>
              <a:endCxn id="30" idx="3"/>
            </p:cNvCxnSpPr>
            <p:nvPr/>
          </p:nvCxnSpPr>
          <p:spPr>
            <a:xfrm flipH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>
              <a:stCxn id="30" idx="5"/>
              <a:endCxn id="30" idx="1"/>
            </p:cNvCxnSpPr>
            <p:nvPr/>
          </p:nvCxnSpPr>
          <p:spPr>
            <a:xfrm flipH="1" flipV="1">
              <a:off x="7279747" y="2121396"/>
              <a:ext cx="3581651" cy="3581651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6743499" y="2946400"/>
              <a:ext cx="4650249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 flipV="1">
              <a:off x="8104754" y="1589044"/>
              <a:ext cx="1930558" cy="4646354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8104754" y="1544576"/>
              <a:ext cx="1930557" cy="473528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743498" y="2946400"/>
              <a:ext cx="4650251" cy="193919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>
            <a:extLst/>
          </p:cNvPr>
          <p:cNvCxnSpPr>
            <a:cxnSpLocks/>
          </p:cNvCxnSpPr>
          <p:nvPr/>
        </p:nvCxnSpPr>
        <p:spPr>
          <a:xfrm flipV="1">
            <a:off x="6231054" y="4563206"/>
            <a:ext cx="1184306" cy="46944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6C52422F-B8ED-47AA-9053-C73FF04C8087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3036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Defragmentation Final Thoughts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SSDs do not need to be defragged: they fragment so slowly due to algorithms put in place to prevent this from happening, that it’s not worth the write use on the drive</a:t>
            </a:r>
          </a:p>
          <a:p>
            <a:r>
              <a:rPr lang="en-US" dirty="0"/>
              <a:t>When Windows “defrags” an SSD, it’s merely doing a more aggressive TRIM garbage collection on the drive</a:t>
            </a:r>
          </a:p>
          <a:p>
            <a:r>
              <a:rPr lang="en-US" dirty="0"/>
              <a:t>Starting with Windows 8, Windows automatically defrags HDDs on a schedule - right when you’re trying to do something important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B77C326-A6C7-46E2-A5B4-0F4241DCC8E5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5D5495-EC44-4C66-AD6E-6C6DC25E4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021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846AF-C280-465F-8A38-20DB4746D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Disk Formatting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7406F-047B-4B39-9B5D-D08414390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Formatting a partition in Windows is done from File Explorer: Right-click on a lettered volume (which is on it’s own partition), select Format; can choose:</a:t>
            </a:r>
          </a:p>
          <a:p>
            <a:pPr lvl="1"/>
            <a:r>
              <a:rPr lang="en-US" dirty="0"/>
              <a:t>Capacity (possibly leaving some parts of the drive unformatted and not part of the primary partition)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File System</a:t>
            </a:r>
            <a:r>
              <a:rPr lang="en-US" dirty="0"/>
              <a:t> (NTFS, FAT(32) </a:t>
            </a:r>
            <a:r>
              <a:rPr lang="en-US" dirty="0" err="1"/>
              <a:t>exFAT</a:t>
            </a:r>
            <a:r>
              <a:rPr lang="en-US" dirty="0"/>
              <a:t>, etc.)</a:t>
            </a:r>
          </a:p>
          <a:p>
            <a:pPr lvl="1"/>
            <a:r>
              <a:rPr lang="en-US" dirty="0">
                <a:solidFill>
                  <a:srgbClr val="FF9801"/>
                </a:solidFill>
              </a:rPr>
              <a:t>Allocation Unit</a:t>
            </a:r>
            <a:r>
              <a:rPr lang="en-US" dirty="0"/>
              <a:t> size (aka block/cluster: 4096, 8192, 16 KB, 32 KB, 64 KB)</a:t>
            </a:r>
          </a:p>
          <a:p>
            <a:pPr lvl="1"/>
            <a:r>
              <a:rPr lang="en-US" dirty="0"/>
              <a:t>A disk </a:t>
            </a:r>
            <a:r>
              <a:rPr lang="en-US" dirty="0">
                <a:solidFill>
                  <a:srgbClr val="0070C0"/>
                </a:solidFill>
              </a:rPr>
              <a:t>label</a:t>
            </a:r>
            <a:r>
              <a:rPr lang="en-US" dirty="0"/>
              <a:t> or name: MUSIC</a:t>
            </a:r>
          </a:p>
          <a:p>
            <a:pPr lvl="1"/>
            <a:endParaRPr lang="en-US" dirty="0"/>
          </a:p>
          <a:p>
            <a:r>
              <a:rPr lang="en-US" dirty="0"/>
              <a:t>Formatting a partition in Linux allows the same choices:</a:t>
            </a:r>
          </a:p>
          <a:p>
            <a:pPr marL="457200" lvl="1" indent="0">
              <a:buNone/>
            </a:pP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$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mkfs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-t ext3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FF980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-b 1024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-L MUSIC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/dev/sda1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D5B3B5-F576-4AF0-9870-F0EE0FCCCFF8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94BF4-1350-4C21-AB0A-CC034D972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85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A863B-321A-41A3-B0E8-8E960869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Disk Drives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DF56F-94B7-444C-89C7-24A94E160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43851"/>
          </a:xfrm>
        </p:spPr>
        <p:txBody>
          <a:bodyPr/>
          <a:lstStyle/>
          <a:p>
            <a:r>
              <a:rPr lang="en-US" dirty="0"/>
              <a:t>A Hard Disk Drive (HDD) holds data magnetically on a spinning set of platters, read and written to by ultra-precise heads on the end of a movable arm</a:t>
            </a:r>
          </a:p>
          <a:p>
            <a:r>
              <a:rPr lang="en-US" dirty="0"/>
              <a:t>Modern drives position the read/write heads only a few nanometers above the platters, meaning that any foreign objects such as smoke or  fingerprints will cause the head to collide with the platter and/or object, causing a “head crash”, destroying the platter and head</a:t>
            </a:r>
          </a:p>
          <a:p>
            <a:r>
              <a:rPr lang="en-US" dirty="0"/>
              <a:t>HDDs are extremely sensitive to physical shock, such as drops</a:t>
            </a:r>
          </a:p>
          <a:p>
            <a:r>
              <a:rPr lang="en-US" dirty="0"/>
              <a:t>The arm moves via an actuator known as a “voice coil”, which is the same technology used to move a speaker up and down based on varying voltage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5C2F5A-6E87-47C6-8826-0009ACFA2A21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2BCD16-A79E-4D75-ABD0-86F5568BAB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6015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term </a:t>
            </a:r>
            <a:r>
              <a:rPr lang="en-US" b="1" dirty="0"/>
              <a:t>block</a:t>
            </a:r>
            <a:r>
              <a:rPr lang="en-US" dirty="0"/>
              <a:t> can refer to many things depending on context:</a:t>
            </a:r>
          </a:p>
          <a:p>
            <a:pPr lvl="1"/>
            <a:r>
              <a:rPr lang="en-US" dirty="0"/>
              <a:t>A sector on a disk</a:t>
            </a:r>
          </a:p>
          <a:p>
            <a:pPr lvl="1"/>
            <a:r>
              <a:rPr lang="en-US" dirty="0"/>
              <a:t>A chunk of data in a transmission, either specified because of a manual setting, or perhaps related to the amount of data handled at once by an underlying driver, software buffer, or hardware buffer</a:t>
            </a:r>
          </a:p>
          <a:p>
            <a:pPr lvl="1"/>
            <a:r>
              <a:rPr lang="en-US" dirty="0"/>
              <a:t>The amount of data a “block device” processes at once, which may or may not be related to the sector or cluster size on the disk it gets that data from; could be the amount specified in the previous bullet point</a:t>
            </a:r>
          </a:p>
          <a:p>
            <a:pPr lvl="1"/>
            <a:r>
              <a:rPr lang="en-US" dirty="0"/>
              <a:t>An arbitrarily-sized unit used to track file size in UNIX, e.g. 512 bytes</a:t>
            </a:r>
          </a:p>
          <a:p>
            <a:r>
              <a:rPr lang="en-US" b="1" dirty="0"/>
              <a:t>Logical block addressing</a:t>
            </a:r>
            <a:r>
              <a:rPr lang="en-US" dirty="0"/>
              <a:t> (LBA) is the name of the scheme used to give every block/sector on a hard drive a single number (0, 1, 2, etc. ) regardless of its physical position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A2472BA-60E5-4A14-A9D1-27FB41B434AB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ADF43C-5D23-4959-9D31-74D548631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2639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925B8-5001-448C-8C57-83341C54B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Systems in More Detail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E8E76-61DF-401F-A4C1-21DF414A7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OS cannot read a filesystem unless it has drivers to do so</a:t>
            </a:r>
          </a:p>
          <a:p>
            <a:r>
              <a:rPr lang="en-US" dirty="0"/>
              <a:t>Filesystems are frequently designed by OS developers to meet the needs of the OS</a:t>
            </a:r>
          </a:p>
          <a:p>
            <a:r>
              <a:rPr lang="en-US" dirty="0"/>
              <a:t>A Format is synonymous with File System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6E7AC9-AFF6-4D3D-A85B-746420A619CB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8810EA-281B-4E8B-B74F-FA18DABCB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53564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CBE87-188C-46D8-BF64-DAE00FCEB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1758"/>
            <a:ext cx="10515600" cy="1325563"/>
          </a:xfrm>
        </p:spPr>
        <p:txBody>
          <a:bodyPr/>
          <a:lstStyle/>
          <a:p>
            <a:r>
              <a:rPr lang="en-US" dirty="0"/>
              <a:t>Drive Wiping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33D61-6F4E-4726-8D7A-168C394AE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Deleting a file merely marks the area on the drive as free, but the data is still there: many tools can extract that data</a:t>
            </a:r>
          </a:p>
          <a:p>
            <a:r>
              <a:rPr lang="en-US" dirty="0"/>
              <a:t>Even formatting the drive may not be enough!</a:t>
            </a:r>
          </a:p>
          <a:p>
            <a:r>
              <a:rPr lang="en-US" dirty="0"/>
              <a:t>Data can be securely deleted from a HDD only by writing data over the entire drive, but are you sure you’ve gotten the entire drive?</a:t>
            </a:r>
          </a:p>
          <a:p>
            <a:r>
              <a:rPr lang="en-US" dirty="0"/>
              <a:t>Despite reports to the contrary, files that have been overwritten cannot be read from an HDD, even with Magnetic Force Microscopy</a:t>
            </a:r>
          </a:p>
          <a:p>
            <a:r>
              <a:rPr lang="en-US" dirty="0"/>
              <a:t>SSDs occasionally have bugs in their delete/wipe commands that leave data intact</a:t>
            </a:r>
          </a:p>
          <a:p>
            <a:r>
              <a:rPr lang="en-US" dirty="0"/>
              <a:t>The only sure way to wipe is to destroy the platters or memory chips: shredding, drills, hammers, disassembly and big magnets, etc.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F49A5F8-79B2-4E7D-A46B-C2910FF26FA4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EDD25F-758E-48C7-8664-803EFD325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4265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+ HDD Speaker!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Understanding the details behind file systems and disk drive management allows you to create storage areas that meet the specified requirements</a:t>
            </a:r>
          </a:p>
          <a:p>
            <a:r>
              <a:rPr lang="en-US" dirty="0"/>
              <a:t>Examples and standard file location descriptions coming next week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Laptop to amp to hard drive = speaker!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55A930-9BC9-4FF6-BDEB-645FF191759F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BB8ED-EC20-48BF-BDB5-EDF9A73BDE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991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5625"/>
            <a:ext cx="8197353" cy="5939879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Magnetic Data Recording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9900" y="6341615"/>
            <a:ext cx="3454400" cy="307777"/>
          </a:xfrm>
          <a:prstGeom prst="rect">
            <a:avLst/>
          </a:prstGeom>
          <a:noFill/>
        </p:spPr>
        <p:txBody>
          <a:bodyPr wrap="square" lIns="45720" tIns="45720" rIns="45720" rtlCol="0" anchor="t" anchorCtr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Luca 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</a:rPr>
              <a:t>Cassioli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, Public Domain</a:t>
            </a:r>
          </a:p>
        </p:txBody>
      </p:sp>
      <p:sp>
        <p:nvSpPr>
          <p:cNvPr id="7" name="Content Placeholder 2">
            <a:extLst/>
          </p:cNvPr>
          <p:cNvSpPr txBox="1">
            <a:spLocks/>
          </p:cNvSpPr>
          <p:nvPr/>
        </p:nvSpPr>
        <p:spPr>
          <a:xfrm>
            <a:off x="8064500" y="1825625"/>
            <a:ext cx="328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Estimated data density limits:</a:t>
            </a:r>
          </a:p>
          <a:p>
            <a:endParaRPr lang="en-US" dirty="0"/>
          </a:p>
          <a:p>
            <a:r>
              <a:rPr lang="en-US" dirty="0"/>
              <a:t>Longitudinal:</a:t>
            </a:r>
          </a:p>
          <a:p>
            <a:pPr lvl="1"/>
            <a:r>
              <a:rPr lang="en-US" dirty="0"/>
              <a:t>100-200 Gb/sq. in</a:t>
            </a:r>
          </a:p>
          <a:p>
            <a:pPr lvl="2"/>
            <a:endParaRPr lang="en-US" dirty="0"/>
          </a:p>
          <a:p>
            <a:r>
              <a:rPr lang="en-US" dirty="0"/>
              <a:t>Perpendicular:</a:t>
            </a:r>
          </a:p>
          <a:p>
            <a:pPr lvl="1"/>
            <a:r>
              <a:rPr lang="en-US" dirty="0"/>
              <a:t>1000 Gb/sq. in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530A7D-D937-48E8-90F7-FB28D2EFA2DF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77470EC-9BB8-4B55-A637-9A6E9AB18C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689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409335" cy="1325563"/>
          </a:xfrm>
        </p:spPr>
        <p:txBody>
          <a:bodyPr/>
          <a:lstStyle/>
          <a:p>
            <a:r>
              <a:rPr lang="en-US" dirty="0"/>
              <a:t>HDD Guts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9243" y="-1476572"/>
            <a:ext cx="16936608" cy="9526843"/>
          </a:xfrm>
        </p:spPr>
      </p:pic>
      <p:sp>
        <p:nvSpPr>
          <p:cNvPr id="6" name="Content Placeholder 2">
            <a:extLst/>
          </p:cNvPr>
          <p:cNvSpPr txBox="1">
            <a:spLocks/>
          </p:cNvSpPr>
          <p:nvPr/>
        </p:nvSpPr>
        <p:spPr>
          <a:xfrm>
            <a:off x="838200" y="1825624"/>
            <a:ext cx="3409335" cy="47438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Our sample drive is:</a:t>
            </a:r>
          </a:p>
          <a:p>
            <a:pPr lvl="1"/>
            <a:r>
              <a:rPr lang="en-US" dirty="0"/>
              <a:t>Seagate OEM made for Apple</a:t>
            </a:r>
          </a:p>
          <a:p>
            <a:pPr lvl="1"/>
            <a:r>
              <a:rPr lang="en-US" dirty="0"/>
              <a:t>1 TB (1000 GB)</a:t>
            </a:r>
          </a:p>
          <a:p>
            <a:pPr lvl="1"/>
            <a:r>
              <a:rPr lang="en-US" dirty="0"/>
              <a:t>7200 RPM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55F6F10-AA8E-4179-9ECA-7FBBE137D559}"/>
              </a:ext>
            </a:extLst>
          </p:cNvPr>
          <p:cNvSpPr/>
          <p:nvPr/>
        </p:nvSpPr>
        <p:spPr>
          <a:xfrm>
            <a:off x="0" y="0"/>
            <a:ext cx="4484125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793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AEFD1-B67F-45B1-B484-AB1FE44A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HDD Pictures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617"/>
            <a:ext cx="12207320" cy="6866618"/>
          </a:xfrm>
        </p:spPr>
      </p:pic>
      <p:sp>
        <p:nvSpPr>
          <p:cNvPr id="6" name="TextBox 5"/>
          <p:cNvSpPr txBox="1"/>
          <p:nvPr/>
        </p:nvSpPr>
        <p:spPr>
          <a:xfrm>
            <a:off x="7219950" y="6346607"/>
            <a:ext cx="1981200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Voice coil actuator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990850" y="4535210"/>
            <a:ext cx="176212" cy="27491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952625" y="4165878"/>
            <a:ext cx="1828800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Platters (stacked)</a:t>
            </a:r>
          </a:p>
        </p:txBody>
      </p:sp>
      <p:cxnSp>
        <p:nvCxnSpPr>
          <p:cNvPr id="13" name="Straight Arrow Connector 12"/>
          <p:cNvCxnSpPr>
            <a:cxnSpLocks/>
          </p:cNvCxnSpPr>
          <p:nvPr/>
        </p:nvCxnSpPr>
        <p:spPr>
          <a:xfrm flipH="1" flipV="1">
            <a:off x="7732450" y="5450889"/>
            <a:ext cx="635791" cy="89571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40000" y="2009775"/>
            <a:ext cx="1801153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Spindle &amp; motor</a:t>
            </a:r>
          </a:p>
        </p:txBody>
      </p:sp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3457576" y="2379107"/>
            <a:ext cx="306556" cy="648178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610347" y="933450"/>
            <a:ext cx="277177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Read/Write Heads (stacked)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 flipH="1">
            <a:off x="6121928" y="1302782"/>
            <a:ext cx="707498" cy="49744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955349" y="3327213"/>
            <a:ext cx="2187051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Very strong magnets</a:t>
            </a:r>
          </a:p>
        </p:txBody>
      </p:sp>
      <p:cxnSp>
        <p:nvCxnSpPr>
          <p:cNvPr id="25" name="Straight Arrow Connector 24"/>
          <p:cNvCxnSpPr>
            <a:cxnSpLocks/>
          </p:cNvCxnSpPr>
          <p:nvPr/>
        </p:nvCxnSpPr>
        <p:spPr>
          <a:xfrm flipH="1">
            <a:off x="8238478" y="3696545"/>
            <a:ext cx="1486548" cy="55585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0048875" y="3696545"/>
            <a:ext cx="518585" cy="124995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006441" y="3441979"/>
            <a:ext cx="111548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Armature</a:t>
            </a:r>
          </a:p>
        </p:txBody>
      </p:sp>
      <p:cxnSp>
        <p:nvCxnSpPr>
          <p:cNvPr id="32" name="Straight Arrow Connector 31"/>
          <p:cNvCxnSpPr>
            <a:cxnSpLocks/>
          </p:cNvCxnSpPr>
          <p:nvPr/>
        </p:nvCxnSpPr>
        <p:spPr>
          <a:xfrm flipV="1">
            <a:off x="6121928" y="3462291"/>
            <a:ext cx="518569" cy="16435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9134475" y="1978933"/>
            <a:ext cx="2018375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Armature limit pins</a:t>
            </a:r>
          </a:p>
        </p:txBody>
      </p:sp>
      <p:cxnSp>
        <p:nvCxnSpPr>
          <p:cNvPr id="44" name="Straight Arrow Connector 43"/>
          <p:cNvCxnSpPr>
            <a:cxnSpLocks/>
          </p:cNvCxnSpPr>
          <p:nvPr/>
        </p:nvCxnSpPr>
        <p:spPr>
          <a:xfrm flipH="1">
            <a:off x="8591551" y="2348265"/>
            <a:ext cx="952499" cy="109371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/>
          </p:cNvCxnSpPr>
          <p:nvPr/>
        </p:nvCxnSpPr>
        <p:spPr>
          <a:xfrm>
            <a:off x="10663239" y="2348265"/>
            <a:ext cx="1430470" cy="3129257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cxnSpLocks/>
          </p:cNvCxnSpPr>
          <p:nvPr/>
        </p:nvCxnSpPr>
        <p:spPr>
          <a:xfrm>
            <a:off x="5857876" y="3835004"/>
            <a:ext cx="782621" cy="932305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V="1">
            <a:off x="5826654" y="2266950"/>
            <a:ext cx="464609" cy="1158611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219073" y="223004"/>
            <a:ext cx="2947989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CNC-milled aluminum frame</a:t>
            </a:r>
          </a:p>
        </p:txBody>
      </p:sp>
      <p:cxnSp>
        <p:nvCxnSpPr>
          <p:cNvPr id="63" name="Straight Arrow Connector 62"/>
          <p:cNvCxnSpPr>
            <a:cxnSpLocks/>
          </p:cNvCxnSpPr>
          <p:nvPr/>
        </p:nvCxnSpPr>
        <p:spPr>
          <a:xfrm>
            <a:off x="990601" y="592336"/>
            <a:ext cx="696156" cy="97013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873088" y="1620619"/>
            <a:ext cx="2028293" cy="646331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Actuator and head control cable</a:t>
            </a:r>
          </a:p>
        </p:txBody>
      </p:sp>
      <p:cxnSp>
        <p:nvCxnSpPr>
          <p:cNvPr id="66" name="Straight Arrow Connector 65"/>
          <p:cNvCxnSpPr>
            <a:cxnSpLocks/>
          </p:cNvCxnSpPr>
          <p:nvPr/>
        </p:nvCxnSpPr>
        <p:spPr>
          <a:xfrm flipH="1">
            <a:off x="7528264" y="2259013"/>
            <a:ext cx="665352" cy="439799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8131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2" cy="6858000"/>
          </a:xfrm>
        </p:spPr>
      </p:pic>
      <p:sp>
        <p:nvSpPr>
          <p:cNvPr id="6" name="TextBox 5"/>
          <p:cNvSpPr txBox="1"/>
          <p:nvPr/>
        </p:nvSpPr>
        <p:spPr>
          <a:xfrm>
            <a:off x="6403973" y="2097008"/>
            <a:ext cx="2947989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Platter motor and spindle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7785100" y="2466340"/>
            <a:ext cx="939800" cy="581660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3073" y="1512808"/>
            <a:ext cx="207962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Drive control board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892300" y="1882140"/>
            <a:ext cx="939800" cy="39953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44773" y="3429000"/>
            <a:ext cx="219392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SATA data connector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1778000" y="3613666"/>
            <a:ext cx="774700" cy="583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44773" y="4562192"/>
            <a:ext cx="235902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SATA power connector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 flipH="1">
            <a:off x="1512886" y="4746858"/>
            <a:ext cx="1131887" cy="0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26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"/>
            <a:ext cx="12192001" cy="6857999"/>
          </a:xfrm>
        </p:spPr>
      </p:pic>
      <p:sp>
        <p:nvSpPr>
          <p:cNvPr id="6" name="Oval 5"/>
          <p:cNvSpPr/>
          <p:nvPr/>
        </p:nvSpPr>
        <p:spPr>
          <a:xfrm>
            <a:off x="7550828" y="3351937"/>
            <a:ext cx="800100" cy="807243"/>
          </a:xfrm>
          <a:prstGeom prst="ellipse">
            <a:avLst/>
          </a:prstGeom>
          <a:noFill/>
          <a:ln w="889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29821" y="3229992"/>
            <a:ext cx="800100" cy="807243"/>
          </a:xfrm>
          <a:prstGeom prst="ellipse">
            <a:avLst/>
          </a:prstGeom>
          <a:noFill/>
          <a:ln w="889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618913" y="1938291"/>
            <a:ext cx="1069948" cy="1079500"/>
          </a:xfrm>
          <a:prstGeom prst="ellipse">
            <a:avLst/>
          </a:prstGeom>
          <a:noFill/>
          <a:ln w="88900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5222659" y="1798591"/>
            <a:ext cx="1069948" cy="1079500"/>
          </a:xfrm>
          <a:prstGeom prst="ellipse">
            <a:avLst/>
          </a:prstGeom>
          <a:noFill/>
          <a:ln w="88900">
            <a:solidFill>
              <a:srgbClr val="FF9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61096" y="481290"/>
            <a:ext cx="361632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Standardized mounting screw holes</a:t>
            </a:r>
          </a:p>
        </p:txBody>
      </p:sp>
      <p:cxnSp>
        <p:nvCxnSpPr>
          <p:cNvPr id="11" name="Straight Arrow Connector 10"/>
          <p:cNvCxnSpPr>
            <a:cxnSpLocks/>
          </p:cNvCxnSpPr>
          <p:nvPr/>
        </p:nvCxnSpPr>
        <p:spPr>
          <a:xfrm flipH="1">
            <a:off x="6107837" y="850622"/>
            <a:ext cx="978764" cy="392252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cxnSpLocks/>
          </p:cNvCxnSpPr>
          <p:nvPr/>
        </p:nvCxnSpPr>
        <p:spPr>
          <a:xfrm flipH="1">
            <a:off x="6471821" y="850622"/>
            <a:ext cx="897328" cy="498784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cxnSpLocks/>
          </p:cNvCxnSpPr>
          <p:nvPr/>
        </p:nvCxnSpPr>
        <p:spPr>
          <a:xfrm flipH="1">
            <a:off x="7794594" y="850622"/>
            <a:ext cx="466606" cy="472151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</p:cNvCxnSpPr>
          <p:nvPr/>
        </p:nvCxnSpPr>
        <p:spPr>
          <a:xfrm flipH="1">
            <a:off x="8424909" y="843368"/>
            <a:ext cx="445891" cy="523793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/>
          </p:cNvCxnSpPr>
          <p:nvPr/>
        </p:nvCxnSpPr>
        <p:spPr>
          <a:xfrm>
            <a:off x="9832852" y="850622"/>
            <a:ext cx="420857" cy="543172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cxnSpLocks/>
          </p:cNvCxnSpPr>
          <p:nvPr/>
        </p:nvCxnSpPr>
        <p:spPr>
          <a:xfrm flipH="1" flipV="1">
            <a:off x="5601810" y="5903650"/>
            <a:ext cx="457665" cy="630316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196639" y="5789386"/>
            <a:ext cx="539804" cy="647700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cxnSpLocks/>
          </p:cNvCxnSpPr>
          <p:nvPr/>
        </p:nvCxnSpPr>
        <p:spPr>
          <a:xfrm flipH="1" flipV="1">
            <a:off x="7643674" y="6019060"/>
            <a:ext cx="32569" cy="418026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cxnSpLocks/>
          </p:cNvCxnSpPr>
          <p:nvPr/>
        </p:nvCxnSpPr>
        <p:spPr>
          <a:xfrm flipV="1">
            <a:off x="8476343" y="5903650"/>
            <a:ext cx="19587" cy="533437"/>
          </a:xfrm>
          <a:prstGeom prst="straightConnector1">
            <a:avLst/>
          </a:prstGeom>
          <a:ln w="50800">
            <a:solidFill>
              <a:srgbClr val="FF0000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cxnSpLocks/>
          </p:cNvCxnSpPr>
          <p:nvPr/>
        </p:nvCxnSpPr>
        <p:spPr>
          <a:xfrm flipV="1">
            <a:off x="9694408" y="6161103"/>
            <a:ext cx="932163" cy="440336"/>
          </a:xfrm>
          <a:prstGeom prst="straightConnector1">
            <a:avLst/>
          </a:prstGeom>
          <a:ln w="50800">
            <a:solidFill>
              <a:srgbClr val="A5002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78081" y="6416772"/>
            <a:ext cx="3616327" cy="369332"/>
          </a:xfrm>
          <a:prstGeom prst="rect">
            <a:avLst/>
          </a:prstGeom>
          <a:solidFill>
            <a:schemeClr val="bg1">
              <a:alpha val="73000"/>
            </a:schemeClr>
          </a:solidFill>
        </p:spPr>
        <p:txBody>
          <a:bodyPr wrap="square" lIns="45720" tIns="45720" rIns="45720" rtlCol="0" anchor="t" anchorCtr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Standardized mounting screw holes</a:t>
            </a:r>
          </a:p>
        </p:txBody>
      </p:sp>
    </p:spTree>
    <p:extLst>
      <p:ext uri="{BB962C8B-B14F-4D97-AF65-F5344CB8AC3E}">
        <p14:creationId xmlns:p14="http://schemas.microsoft.com/office/powerpoint/2010/main" val="2154375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70F7B-2463-4601-8D81-046D31E2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Solid-State Drives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1B3EE-0C35-4061-AA10-9EBC59DA1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Solid-state drive (SSD) stores data on flash memory</a:t>
            </a:r>
          </a:p>
          <a:p>
            <a:r>
              <a:rPr lang="en-US" dirty="0"/>
              <a:t>Since any data cell can be accessed in fixed time, the seek speed is constant; reading any file, from any previous internal state, takes the same amount of time</a:t>
            </a:r>
          </a:p>
          <a:p>
            <a:r>
              <a:rPr lang="en-US" dirty="0"/>
              <a:t>Read and write times are (far) faster than HDDs</a:t>
            </a:r>
          </a:p>
          <a:p>
            <a:r>
              <a:rPr lang="en-US" dirty="0"/>
              <a:t>No moving parts, much lighter, smaller, not as shock sensitive, silent, can operate in vacuums, can be moved while being in use, uses generally less power, not susceptible to magnetic fields…</a:t>
            </a:r>
          </a:p>
          <a:p>
            <a:r>
              <a:rPr lang="en-US" dirty="0"/>
              <a:t>… but much more expensive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9655B3-AFB6-41B5-BEAD-5E6AC8D1B0FA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B19D6-74DD-4B56-A7E6-7553EC9823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6986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solidFill>
          <a:schemeClr val="bg1">
            <a:alpha val="73000"/>
          </a:schemeClr>
        </a:solidFill>
      </a:spPr>
      <a:bodyPr wrap="square" lIns="45720" tIns="45720" rIns="45720" rtlCol="0" anchor="t" anchorCtr="0">
        <a:spAutoFit/>
      </a:bodyPr>
      <a:lstStyle>
        <a:defPPr algn="ctr">
          <a:defRPr b="1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2125</TotalTime>
  <Words>2327</Words>
  <Application>Microsoft Office PowerPoint</Application>
  <PresentationFormat>Widescreen</PresentationFormat>
  <Paragraphs>235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Courier New</vt:lpstr>
      <vt:lpstr>Office Theme</vt:lpstr>
      <vt:lpstr>On the Care and Feeding of Storage Devices</vt:lpstr>
      <vt:lpstr>Why You Need to Care</vt:lpstr>
      <vt:lpstr>Hard Disk Drives</vt:lpstr>
      <vt:lpstr>Magnetic Data Recording</vt:lpstr>
      <vt:lpstr>HDD Guts</vt:lpstr>
      <vt:lpstr>HDD Pictures</vt:lpstr>
      <vt:lpstr>PowerPoint Presentation</vt:lpstr>
      <vt:lpstr>PowerPoint Presentation</vt:lpstr>
      <vt:lpstr>Solid-State Drives</vt:lpstr>
      <vt:lpstr>Form Factors</vt:lpstr>
      <vt:lpstr>Form Factors</vt:lpstr>
      <vt:lpstr>Form Factors</vt:lpstr>
      <vt:lpstr>Failures</vt:lpstr>
      <vt:lpstr>Partitions, Tables, and Volumes</vt:lpstr>
      <vt:lpstr>PowerPoint Presentation</vt:lpstr>
      <vt:lpstr>PowerPoint Presentation</vt:lpstr>
      <vt:lpstr>Identifying Linux Mount Points and Volumes</vt:lpstr>
      <vt:lpstr>Sectors and Clusters</vt:lpstr>
      <vt:lpstr>Sectors and Clusters</vt:lpstr>
      <vt:lpstr>Fragmentation</vt:lpstr>
      <vt:lpstr>Fragmentation</vt:lpstr>
      <vt:lpstr>Fragmentation</vt:lpstr>
      <vt:lpstr>Fragmentation</vt:lpstr>
      <vt:lpstr>Fragmentation</vt:lpstr>
      <vt:lpstr>Fragmentation</vt:lpstr>
      <vt:lpstr>Defragmentation</vt:lpstr>
      <vt:lpstr>Defragmentation</vt:lpstr>
      <vt:lpstr>Defragmentation Final Thoughts</vt:lpstr>
      <vt:lpstr>Disk Formatting</vt:lpstr>
      <vt:lpstr>Blocks</vt:lpstr>
      <vt:lpstr>File Systems in More Detail</vt:lpstr>
      <vt:lpstr>Drive Wiping</vt:lpstr>
      <vt:lpstr>Conclusion + HDD Speaker!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Benjamin Brewster</dc:creator>
  <cp:lastModifiedBy>Benjamin Brewster</cp:lastModifiedBy>
  <cp:revision>165</cp:revision>
  <dcterms:created xsi:type="dcterms:W3CDTF">2017-07-28T17:57:18Z</dcterms:created>
  <dcterms:modified xsi:type="dcterms:W3CDTF">2018-04-09T22:27:39Z</dcterms:modified>
</cp:coreProperties>
</file>

<file path=docProps/thumbnail.jpeg>
</file>